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3"/>
  </p:notesMasterIdLst>
  <p:sldIdLst>
    <p:sldId id="256" r:id="rId2"/>
    <p:sldId id="298" r:id="rId3"/>
    <p:sldId id="297" r:id="rId4"/>
    <p:sldId id="299" r:id="rId5"/>
    <p:sldId id="300" r:id="rId6"/>
    <p:sldId id="302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04" r:id="rId15"/>
    <p:sldId id="306" r:id="rId16"/>
    <p:sldId id="308" r:id="rId17"/>
    <p:sldId id="309" r:id="rId18"/>
    <p:sldId id="310" r:id="rId19"/>
    <p:sldId id="311" r:id="rId20"/>
    <p:sldId id="305" r:id="rId21"/>
    <p:sldId id="296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60A39-8B5B-4BED-8A7C-556DA32E88CC}" type="datetimeFigureOut">
              <a:rPr lang="it-IT" smtClean="0"/>
              <a:pPr/>
              <a:t>23/12/2019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027B-1144-4F49-A7B1-CE90BE3B4F0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2A9AA-24EF-4FB1-917E-AAE2D2744950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75EB-0F54-4CA0-8839-115054C5C9BE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A67B-5DBD-4AE9-9749-D06061B888A1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896-9266-485A-BC38-5946D9F7C568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554F-6AD8-41EA-A3D4-C40EF29DACDE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E4C4-1B21-412A-878F-13D5166F39B9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66AE-4275-4D9A-9ADF-4ADD03EB8CB7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ABFC-1715-495F-A64E-F3067F13F942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150A-301E-4756-842D-78C3B271EFBA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D215-86CF-4688-BC0F-29A12F1DD834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CA7C-E531-46AD-B1B1-E82D2E770815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89C6A-E897-44FD-AC27-29C8E21CD85D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4509120"/>
            <a:ext cx="8352928" cy="120032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Un fenomeno purtroppo in aumento e che prospera in maniera esponenziale nella rete con casinò virtuali. Ne sono attratti comunità di giocatori e scommettitori di ogni età e genere.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6021288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/>
              <a:t>Prof. Francesco Cannizzaro – Specialista in Pedagogia, Bioetica e Sessuologia</a:t>
            </a:r>
            <a:endParaRPr lang="it-IT" sz="1600" b="1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FFB45-085A-4AEA-90E8-B8ADEF91817D}" type="datetime1">
              <a:rPr lang="it-IT" smtClean="0"/>
              <a:pPr/>
              <a:t>23/12/2019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Foto Ludopatia\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124744"/>
            <a:ext cx="5256584" cy="296001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175432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C’è chi gioca tutta la notte</a:t>
            </a:r>
            <a:r>
              <a:rPr lang="it-IT" dirty="0" smtClean="0"/>
              <a:t>, così il gioco sostituisce la vita reale. Invece di stare con gli amici, fare sport o dormire si sta fissi davanti a uno schermo», sospira lo psicologo Sergio </a:t>
            </a:r>
            <a:r>
              <a:rPr lang="it-IT" dirty="0" err="1" smtClean="0"/>
              <a:t>Salviati</a:t>
            </a:r>
            <a:r>
              <a:rPr lang="it-IT" dirty="0" smtClean="0"/>
              <a:t>, uno dei curatori dello studio. Lo strumento privilegiato è lo smartphone e il luogo favorito per giocare è casa propria.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Quanto spendono? </a:t>
            </a:r>
            <a:r>
              <a:rPr lang="it-IT" dirty="0" smtClean="0"/>
              <a:t>Il picco è oltre 50 euro al mese, e succede nel 5% dei casi. Il 10,1% dei giocatori ha un comportamento che si può definire problematico.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68E47-7F67-487D-ADF3-32DC1A224E41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gioco sostituisce la vita reale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az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573016"/>
            <a:ext cx="4536504" cy="282732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230832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Il focus si sposta poi sul gioco d’azzardo.</a:t>
            </a:r>
            <a:r>
              <a:rPr lang="it-IT" b="1" dirty="0" smtClean="0"/>
              <a:t> </a:t>
            </a:r>
            <a:r>
              <a:rPr lang="it-IT" dirty="0" smtClean="0"/>
              <a:t>Il 49% degli studenti trova luoghi “fisici” in cui giocare a meno di 5 minuti da casa e il 37% li trova vicino a scuola; per l’83% non è difficile ottenere un Gratta e vinci.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Ancora: </a:t>
            </a:r>
            <a:r>
              <a:rPr lang="it-IT" dirty="0" smtClean="0"/>
              <a:t>è emerso che il 17% dei ragazzi «non sa» che il gioco d’azzardo è vietato ai minori e per il 2%, «non è vietato».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Il 12%, poi, </a:t>
            </a:r>
            <a:r>
              <a:rPr lang="it-IT" dirty="0" smtClean="0"/>
              <a:t>pensa che per vincere alle slot </a:t>
            </a:r>
            <a:r>
              <a:rPr lang="it-IT" dirty="0" err="1" smtClean="0"/>
              <a:t>machine</a:t>
            </a:r>
            <a:r>
              <a:rPr lang="it-IT" dirty="0" smtClean="0"/>
              <a:t> conti anche l’abilità personale. Nulla di più sbagliato, visto che la macchina è programmata per vincere. Rilascia solo una parte dei lauti incassi in monetine.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68E47-7F67-487D-ADF3-32DC1A224E41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Se l’azzardo diventa la misura delle abilità personali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az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077072"/>
            <a:ext cx="3844713" cy="216024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230832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Un adolescente milanese su due ha giocato almeno una volta nella vita </a:t>
            </a:r>
            <a:r>
              <a:rPr lang="it-IT" dirty="0" smtClean="0"/>
              <a:t>e il 19,4% ha rivelato di aver giocato nel corso del mese.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On </a:t>
            </a:r>
            <a:r>
              <a:rPr lang="it-IT" b="1" dirty="0" err="1" smtClean="0">
                <a:solidFill>
                  <a:srgbClr val="FF0000"/>
                </a:solidFill>
              </a:rPr>
              <a:t>line</a:t>
            </a:r>
            <a:r>
              <a:rPr lang="it-IT" b="1" dirty="0" smtClean="0">
                <a:solidFill>
                  <a:srgbClr val="FF0000"/>
                </a:solidFill>
              </a:rPr>
              <a:t> vanno per la maggiore Totocalcio e scommesse sportive </a:t>
            </a:r>
            <a:r>
              <a:rPr lang="it-IT" dirty="0" smtClean="0"/>
              <a:t>ma anche Gratta e vinci e 10 e Lotto e cresce l’abitudine a scommettere anche su partite virtuali.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In un mese, per il gioco d’azzardo</a:t>
            </a:r>
            <a:r>
              <a:rPr lang="it-IT" dirty="0" smtClean="0"/>
              <a:t>, l’11,6% dice di spendere fino a 90 euro (e il 27,1% dichiara di essere in rosso). 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Definito “problematico” l’11,9% dei ragazzi; “a rischio” il 14,8</a:t>
            </a:r>
            <a:r>
              <a:rPr lang="it-IT" b="1" dirty="0" smtClean="0"/>
              <a:t>. </a:t>
            </a:r>
            <a:r>
              <a:rPr lang="it-IT" dirty="0" smtClean="0"/>
              <a:t>Le percentuali rilevate a Milano e dintorni sono più alte rispetto alla media nazionale.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68E47-7F67-487D-ADF3-32DC1A224E41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Così la paghetta dei minori va in fumo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az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77072"/>
            <a:ext cx="3384376" cy="237411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230832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FF0000"/>
                </a:solidFill>
              </a:rPr>
              <a:t>Ma </a:t>
            </a:r>
            <a:r>
              <a:rPr lang="it-IT" b="1" dirty="0" smtClean="0">
                <a:solidFill>
                  <a:srgbClr val="FF0000"/>
                </a:solidFill>
              </a:rPr>
              <a:t>gli adulti danno «il buon esempio», si fa per dire</a:t>
            </a:r>
            <a:r>
              <a:rPr lang="it-IT" b="1" dirty="0" smtClean="0"/>
              <a:t>:</a:t>
            </a:r>
            <a:r>
              <a:rPr lang="it-IT" dirty="0" smtClean="0"/>
              <a:t> il 18% degli intervistati sottolinea che il padre è un giocatore; nel 13% dei casi, entrambi i genitori.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Nei giocatori “problematici” </a:t>
            </a:r>
            <a:r>
              <a:rPr lang="it-IT" dirty="0" smtClean="0"/>
              <a:t>sono comuni delle caratteristiche: ad esempio consumano maggiormente sostanze psicotrope illecite e praticano “</a:t>
            </a:r>
            <a:r>
              <a:rPr lang="it-IT" dirty="0" err="1" smtClean="0"/>
              <a:t>binge</a:t>
            </a:r>
            <a:r>
              <a:rPr lang="it-IT" dirty="0" smtClean="0"/>
              <a:t> </a:t>
            </a:r>
            <a:r>
              <a:rPr lang="it-IT" dirty="0" err="1" smtClean="0"/>
              <a:t>drinking</a:t>
            </a:r>
            <a:r>
              <a:rPr lang="it-IT" dirty="0" smtClean="0"/>
              <a:t>”, il bere alcol in modo compulsivo fino a svenire, hanno genitori che non controllano le loro attività serali e che non regalano facilmente soldi.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Ancora: </a:t>
            </a:r>
            <a:r>
              <a:rPr lang="it-IT" dirty="0" smtClean="0"/>
              <a:t>si sentono insoddisfatti del rapporto con i loro genitori, con gli amici e con se stessi. 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68E47-7F67-487D-ADF3-32DC1A224E41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Se il buon esempio non arriva dalla famiglia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az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005064"/>
            <a:ext cx="3672408" cy="244382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175432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Si può smettere di giocare a impulso? </a:t>
            </a:r>
            <a:r>
              <a:rPr lang="it-IT" dirty="0" smtClean="0"/>
              <a:t>Uno dei metodi consiste nel trovare un modo alternativo per gestire queste sensazioni negative.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La prima più importante </a:t>
            </a:r>
            <a:r>
              <a:rPr lang="it-IT" dirty="0" smtClean="0"/>
              <a:t>è ammettere di avere un problema e di cercare aiuto nella famiglia e nella terapia non solo farmacologica ma  anche psicoterapeutica.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Sottovalutare</a:t>
            </a:r>
            <a:r>
              <a:rPr lang="it-IT" dirty="0" smtClean="0"/>
              <a:t> o ignorare il problema può diventare una dipendenza, come per l’alcol e la droga: </a:t>
            </a:r>
            <a:r>
              <a:rPr lang="it-IT" b="1" dirty="0" smtClean="0"/>
              <a:t>la ludopatia.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6C21-74F8-4CC3-A846-843E3048B15C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Si può uscire dal gioco d’azzardo patologico?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6145" name="Picture 1" descr="C:\Users\Master\Desktop\Foto Ludopatia\l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573016"/>
            <a:ext cx="3384376" cy="22727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452431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Sul sito del Ministero della Salute</a:t>
            </a:r>
            <a:r>
              <a:rPr lang="it-IT" dirty="0" smtClean="0"/>
              <a:t>, per dare una definizione della Patologia, si legge che la ludopatia è “</a:t>
            </a:r>
            <a:r>
              <a:rPr lang="it-IT" b="1" dirty="0" smtClean="0"/>
              <a:t>l’incapacità di resistere all’impulso di giocare d’azzardo o di fare scommesse, nonostante l’individuo che ne è affetto sia consapevole che questo possa portare a gravi conseguenze</a:t>
            </a:r>
            <a:r>
              <a:rPr lang="it-IT" dirty="0" smtClean="0"/>
              <a:t>”.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Il rischio a cui può incorrere il </a:t>
            </a:r>
            <a:r>
              <a:rPr lang="it-IT" b="1" dirty="0" err="1" smtClean="0">
                <a:solidFill>
                  <a:srgbClr val="FF0000"/>
                </a:solidFill>
              </a:rPr>
              <a:t>ludopatico</a:t>
            </a:r>
            <a:r>
              <a:rPr lang="it-IT" dirty="0" smtClean="0"/>
              <a:t>, in effetti, non è solo la perdita incontrollata delle proprie risorse economiche (e/o di quelle familiari) ma anche di mettere da parte le normali attività quotidiane (come lo studio e il lavoro) e i propri cari. 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Nei casi più estremi</a:t>
            </a:r>
            <a:r>
              <a:rPr lang="it-IT" dirty="0" smtClean="0"/>
              <a:t>, inoltre, la malattia del gioco compulsivo può portare persino al </a:t>
            </a:r>
            <a:r>
              <a:rPr lang="it-IT" b="1" dirty="0" smtClean="0"/>
              <a:t>suicidio</a:t>
            </a:r>
            <a:r>
              <a:rPr lang="it-IT" dirty="0" smtClean="0"/>
              <a:t>.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Ecco perché lo Stato</a:t>
            </a:r>
            <a:r>
              <a:rPr lang="it-IT" dirty="0" smtClean="0"/>
              <a:t>, attraverso il DDL 13/9/2012 n. 1958 (art. 5), prevede dei livelli di assistenza, con riferimento alle prestazioni di prevenzione, cura e riabilitazione rivolte alle persone affette dalla ludopatia.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Lo Stato, però, bisogna essere sinceri</a:t>
            </a:r>
            <a:r>
              <a:rPr lang="it-IT" dirty="0" smtClean="0"/>
              <a:t>, è una sorta di Giano bifronte: perché da un lato riconosce la ludopatia come una grave malattia mentre dall’altro concede troppe concessioni alle case da gioco, martellando anche in televisione con le promozioni delle lotterie - tra cui il famosissimo </a:t>
            </a:r>
            <a:r>
              <a:rPr lang="it-IT" i="1" dirty="0" smtClean="0"/>
              <a:t>Gratta &amp; Vinci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8D8D-14B8-44D8-9FA3-5E930522E20F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979712" y="98072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La definizione di ludopatia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452431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Ti assenti dal lavoro, dalla scuola o dall'università per giocare?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Giochi per fuggire da una vita noiosa o infelice?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Quando giochi e rimani senza soldi, ti senti perso e disperato ed hai bisogno di tornare a giocare al più presto?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Giochi finché hai perso il tuo ultimo centesimo, anche il prezzo del biglietto dell'autobus per tornare a casa o il costo di una tazzina di caffè?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Hai mai mentito per nascondere la somma di denaro o il tempo speso per giocare?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Gli altri hanno mai criticato il fatto che giochi?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Hai mai mentito, rubato o preso in prestito soldi solo per avere il denaro per giocare o per pagare i debiti di gioco?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Sei renitente dallo spendere i "soldi di gioco" per qualsiasi altra cosa?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Hai perso interesse nella tua famiglia, amici o passatempi?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Dopo aver perso, senti che devi provare a rivincere quanto hai perso il più presto possibile?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Litigi, frustrazioni o delusioni ti fanno venire voglia di giocare di più?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Ti senti depresso o con voglia di suicidarti a causa del tuo gioco?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D2EF-FE32-4BA1-BE5F-1A58FA67E70F}" type="datetime1">
              <a:rPr lang="it-IT" smtClean="0"/>
              <a:pPr/>
              <a:t>23/12/2019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979712" y="98072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 sintomi della ludopatia</a:t>
            </a:r>
            <a:endParaRPr lang="it-IT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4247317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Il gioco d’azzardo compulsivo </a:t>
            </a:r>
            <a:r>
              <a:rPr lang="it-IT" dirty="0" smtClean="0"/>
              <a:t>colpisce sia gli uomini che le donne e riguarda ogni classe</a:t>
            </a:r>
          </a:p>
          <a:p>
            <a:pPr algn="just" fontAlgn="base"/>
            <a:r>
              <a:rPr lang="it-IT" dirty="0" smtClean="0"/>
              <a:t> sociale, culturale ed economica. Il fenomeno sta coinvolgendo sempre più anche i minori.</a:t>
            </a:r>
          </a:p>
          <a:p>
            <a:pPr algn="just" fontAlgn="base"/>
            <a:endParaRPr lang="it-IT" b="1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Tuttavia</a:t>
            </a:r>
            <a:r>
              <a:rPr lang="it-IT" dirty="0" smtClean="0"/>
              <a:t>, si possono individuare alcuni fattori che sono spesso associati ai </a:t>
            </a:r>
            <a:r>
              <a:rPr lang="it-IT" dirty="0" err="1" smtClean="0"/>
              <a:t>ludopatici</a:t>
            </a:r>
            <a:r>
              <a:rPr lang="it-IT" dirty="0" smtClean="0"/>
              <a:t>.</a:t>
            </a:r>
            <a:br>
              <a:rPr lang="it-IT" dirty="0" smtClean="0"/>
            </a:br>
            <a:r>
              <a:rPr lang="it-IT" dirty="0" smtClean="0"/>
              <a:t>Innanzitutto, le persone che giocano </a:t>
            </a:r>
            <a:r>
              <a:rPr lang="it-IT" dirty="0" err="1" smtClean="0"/>
              <a:t>compulsivamente</a:t>
            </a:r>
            <a:r>
              <a:rPr lang="it-IT" dirty="0" smtClean="0"/>
              <a:t> hanno spesso anche problemi di </a:t>
            </a:r>
            <a:r>
              <a:rPr lang="it-IT" b="1" dirty="0" smtClean="0"/>
              <a:t>abuso di droga</a:t>
            </a:r>
            <a:r>
              <a:rPr lang="it-IT" dirty="0" smtClean="0"/>
              <a:t>, </a:t>
            </a:r>
            <a:r>
              <a:rPr lang="it-IT" b="1" dirty="0" smtClean="0"/>
              <a:t>disturbi dell’umore</a:t>
            </a:r>
            <a:r>
              <a:rPr lang="it-IT" dirty="0" smtClean="0"/>
              <a:t> </a:t>
            </a:r>
            <a:r>
              <a:rPr lang="it-IT" b="1" dirty="0" smtClean="0"/>
              <a:t>e della</a:t>
            </a:r>
            <a:r>
              <a:rPr lang="it-IT" dirty="0" smtClean="0"/>
              <a:t> </a:t>
            </a:r>
            <a:r>
              <a:rPr lang="it-IT" b="1" dirty="0" smtClean="0"/>
              <a:t>personalità</a:t>
            </a:r>
            <a:r>
              <a:rPr lang="it-IT" dirty="0" smtClean="0"/>
              <a:t>, deficit di attenzione e </a:t>
            </a:r>
            <a:r>
              <a:rPr lang="it-IT" b="1" dirty="0" smtClean="0"/>
              <a:t>iperattività</a:t>
            </a:r>
            <a:r>
              <a:rPr lang="it-IT" dirty="0" smtClean="0"/>
              <a:t>.</a:t>
            </a:r>
          </a:p>
          <a:p>
            <a:pPr algn="just" fontAlgn="base"/>
            <a:endParaRPr lang="it-IT" b="1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La patologia, poi, è più comune </a:t>
            </a:r>
            <a:r>
              <a:rPr lang="it-IT" dirty="0" smtClean="0"/>
              <a:t>soprattutto nelle persone più giovani e di mezz’età e colpisce maggiormente gli uomini. Inoltre, se uno dei genitori ha avuto un problema di gioco, la probabilità di essere </a:t>
            </a:r>
            <a:r>
              <a:rPr lang="it-IT" dirty="0" err="1" smtClean="0"/>
              <a:t>ludopatici</a:t>
            </a:r>
            <a:r>
              <a:rPr lang="it-IT" dirty="0" smtClean="0"/>
              <a:t> è più alta.</a:t>
            </a:r>
          </a:p>
          <a:p>
            <a:pPr algn="just" fontAlgn="base"/>
            <a:endParaRPr lang="it-IT" b="1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Il giocatore d’azzardo </a:t>
            </a:r>
            <a:r>
              <a:rPr lang="it-IT" dirty="0" smtClean="0"/>
              <a:t>compulsivo ha una personalità altamente competitiva, è un maniaco del lavoro, irrequieto e si annoia facilmente.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E5A2A-BA1A-4ABB-904C-FD00EE3CE767}" type="datetime1">
              <a:rPr lang="it-IT" smtClean="0"/>
              <a:pPr/>
              <a:t>23/12/2019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979712" y="98072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Identikit del </a:t>
            </a:r>
            <a:r>
              <a:rPr lang="it-IT" sz="2400" b="1" dirty="0" err="1" smtClean="0">
                <a:solidFill>
                  <a:srgbClr val="0070C0"/>
                </a:solidFill>
              </a:rPr>
              <a:t>ludopatico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452431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Gioca con moderazione e non dimenticare che il gioco è una forma d'intrattenimento e non un modo per fare soldi;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Il gioco è una questione di </a:t>
            </a:r>
            <a:r>
              <a:rPr lang="it-IT" b="1" dirty="0" smtClean="0"/>
              <a:t>fortuna </a:t>
            </a:r>
            <a:r>
              <a:rPr lang="it-IT" dirty="0" smtClean="0"/>
              <a:t>e non ci sono formule "magiche" che garantiscono vincite sicure;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Assicurarti di conoscere le regole del gioco a cui stai giocando;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Gioca quando sei concentrato e, come con qualsiasi altra attività su Internet, fai pause regolari;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Non giocare quando hai bevuto alcol o dopo aver assunto medicinali che possono alterare la percezione;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Non giocare se ti senti giù di morale o depresso;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Imposta dei limiti sui depositi;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Utilizza solo gli importi fondi destinati per l'intrattenimento. Non utilizzare mai fondi che sono stati destinati ad altri scopi;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Non prendere in prestito denaro da terzi per poter giocare;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Poniti un limite sul budget da utilizzare e annota gli importi spesi;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Conformati ai limiti di budget che ti sei prefissato anche se sei in perdita.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4D9B-4F1D-4AF6-B92D-5E3E2445AC12}" type="datetime1">
              <a:rPr lang="it-IT" smtClean="0"/>
              <a:pPr/>
              <a:t>23/12/2019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Raccomandazioni e strumenti per prevenire la ludopatia</a:t>
            </a:r>
            <a:endParaRPr lang="it-IT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412776"/>
            <a:ext cx="8352928" cy="480131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Esistono varie istituzioni </a:t>
            </a:r>
            <a:r>
              <a:rPr lang="it-IT" dirty="0" smtClean="0"/>
              <a:t>e associazioni che offrono aiuto e assistenza. A livello internazionale, ad esempio, opera la </a:t>
            </a:r>
            <a:r>
              <a:rPr lang="it-IT" b="1" i="1" dirty="0" err="1" smtClean="0"/>
              <a:t>GamblingTherapy</a:t>
            </a:r>
            <a:r>
              <a:rPr lang="it-IT" i="1" dirty="0" smtClean="0"/>
              <a:t> </a:t>
            </a:r>
            <a:r>
              <a:rPr lang="it-IT" dirty="0" smtClean="0"/>
              <a:t>che fornisce consulenza e supporto online. In Italia, invece, è attivo il servizio di </a:t>
            </a:r>
            <a:r>
              <a:rPr lang="it-IT" b="1" i="1" dirty="0" err="1" smtClean="0"/>
              <a:t>GiocaResponsabile.it</a:t>
            </a:r>
            <a:r>
              <a:rPr lang="it-IT" dirty="0" smtClean="0"/>
              <a:t>, promosso dalla </a:t>
            </a:r>
            <a:r>
              <a:rPr lang="it-IT" dirty="0" err="1" smtClean="0"/>
              <a:t>FeDerSerd</a:t>
            </a:r>
            <a:r>
              <a:rPr lang="it-IT" dirty="0" smtClean="0"/>
              <a:t> (Federazione Italiana degli Operatori dei Dipartimenti e dei Servizi delle Dipendenze), per dare “un aiuto professionale, gratuito e anonimo” e gestito da un team di psicologi e consulenti (psichiatri, psicoterapeuti e avvocati) per trattare gli aspetti specifici. 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Cinque gli scopi del servizio: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Facilitare la conoscenza dei fattori di rischio e la possibilità di mitigarli;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Fornire strumenti di cura anche a chi non si rivolge ai servizi;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Sostenere familiari ed amici dei giocatori nel trovare risposte e soluzioni ai loro problemi;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Offrire con competenza professionale sostegno, consulenza e cura alle persone in difficoltà per motivi di gioco eccessivo;</a:t>
            </a:r>
          </a:p>
          <a:p>
            <a:pPr lvl="0" algn="just" fontAlgn="base">
              <a:buFont typeface="Arial" pitchFamily="34" charset="0"/>
              <a:buChar char="•"/>
            </a:pPr>
            <a:r>
              <a:rPr lang="it-IT" dirty="0" smtClean="0"/>
              <a:t> Orientare alla ricerca di servizi socio sanitari e assistenziali adatti alla situazione.</a:t>
            </a:r>
          </a:p>
          <a:p>
            <a:pPr algn="ctr" fontAlgn="base"/>
            <a:r>
              <a:rPr lang="it-IT" b="1" dirty="0" smtClean="0">
                <a:solidFill>
                  <a:srgbClr val="FF0000"/>
                </a:solidFill>
              </a:rPr>
              <a:t>In caso di necessità, quindi, si può chiamare, da telefono fisso e cellulare, al numero verde gratuito 800.921.121, dal lunedì al sabato, dalle 9.00 alle 22.00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439CE-4771-401C-BA25-F91F8BADBC6A}" type="datetime1">
              <a:rPr lang="it-IT" smtClean="0"/>
              <a:pPr/>
              <a:t>23/12/2019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619672" y="908720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A chi chiedere aiuto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175432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Il gioco come sappiamo </a:t>
            </a:r>
            <a:r>
              <a:rPr lang="it-IT" dirty="0" smtClean="0"/>
              <a:t>è un’attività libera, che abbiamo conosciuto sin da bambini ed è l’attività migliore per crescere e sviluppare la propria personalità, imparando regole, quelle del gioco, e socializzare con gli altri.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Non è riferito solo ai bambini </a:t>
            </a:r>
            <a:r>
              <a:rPr lang="it-IT" dirty="0" smtClean="0"/>
              <a:t>ma anche agli adulti, come mezzo per migliorare la salute personale, le relazioni, la capacità di pensare e condividere. Con il gioco cresce l’ottimismo e l’empatia.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F269-76BF-4860-8AB7-2298C1D39178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915816" y="98072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 gioco</a:t>
            </a:r>
          </a:p>
        </p:txBody>
      </p:sp>
      <p:pic>
        <p:nvPicPr>
          <p:cNvPr id="11265" name="Picture 1" descr="C:\Users\Master\Desktop\Foto Ludopatia\l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01008"/>
            <a:ext cx="3615560" cy="259228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Il percorso che porta alla completa guarigione è un percorso molto complesso e lungo, e non può iniziare se non con la piena consapevolezza da parte del soggetto. Ciò nonostante la presenza di un supporto proveniente da persone care o da amici è di fondamentale importanza, e non è secondo in termini di rilevanza all’impegno del soggetto stesso.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105F-6248-40ED-91EE-9AC609F7EC20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Uscire si può!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5121" name="Picture 1" descr="C:\Users\Master\Desktop\Foto Ludopatia\l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717032"/>
            <a:ext cx="2880320" cy="247564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3851920" y="4221088"/>
            <a:ext cx="18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 smtClean="0">
                <a:solidFill>
                  <a:srgbClr val="FF0000"/>
                </a:solidFill>
              </a:rPr>
              <a:t>FINE</a:t>
            </a:r>
            <a:endParaRPr lang="it-IT" sz="6000" b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C:\Users\Master\Desktop\az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645023"/>
            <a:ext cx="3384376" cy="25350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Confrontiamoci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59DA4-5B05-4A45-B763-56CC387F0D06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7416824" cy="5472608"/>
          </a:xfrm>
        </p:spPr>
        <p:txBody>
          <a:bodyPr>
            <a:noAutofit/>
          </a:bodyPr>
          <a:lstStyle/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Quali sono i motivi che spingono una persona a giocare e a scommettere in modo sconsiderato, fino al punto di diventare </a:t>
            </a:r>
            <a:r>
              <a:rPr lang="it-IT" sz="2000" dirty="0" err="1" smtClean="0">
                <a:solidFill>
                  <a:schemeClr val="tx1"/>
                </a:solidFill>
              </a:rPr>
              <a:t>ludopatico</a:t>
            </a:r>
            <a:r>
              <a:rPr lang="it-IT" sz="2000" smtClean="0">
                <a:solidFill>
                  <a:schemeClr val="tx1"/>
                </a:solidFill>
              </a:rPr>
              <a:t>?</a:t>
            </a:r>
            <a:endParaRPr lang="it-IT" sz="2000" dirty="0" smtClean="0">
              <a:solidFill>
                <a:schemeClr val="tx1"/>
              </a:solidFill>
            </a:endParaRP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Può bastare la scusa della crisi economica per giustificare l’aumento continuo di giocatori d’azzardo o ci sono altri fattori da considerare?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Molti adolescenti, con l’uso sregolato di Internet, entrano facilmente nel mondo delle scommesse con l’idea di facili guadagni e senza fatica alcuna.  Come spiegare loro che i soldi migliori sono quelli guadagnati con il lavoro pulito?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Per superare questo  tipo di patologie è fondamentale la rete affettiva di protezione, specialmente per gli adolescenti. Quale prevenzione mettere in atto?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La ludopatia, come altre dipendenze, risentono del contesto familiare, da reti sociali inesistenti o precarie. Come rafforzare i legami e contribuire a migliorare la qualità della vita, specialmente per gli adolescenti?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175432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Il gioco d’azzardo</a:t>
            </a:r>
            <a:r>
              <a:rPr lang="it-IT" dirty="0" smtClean="0"/>
              <a:t>, a ben vedere, è nato con l’uomo. Il termine </a:t>
            </a:r>
            <a:r>
              <a:rPr lang="it-IT" b="1" dirty="0" smtClean="0"/>
              <a:t>azzardo</a:t>
            </a:r>
            <a:r>
              <a:rPr lang="it-IT" dirty="0" smtClean="0"/>
              <a:t> deriva dall’arabo </a:t>
            </a:r>
            <a:r>
              <a:rPr lang="it-IT" i="1" dirty="0" err="1" smtClean="0"/>
              <a:t>az-zahr</a:t>
            </a:r>
            <a:r>
              <a:rPr lang="it-IT" dirty="0" smtClean="0"/>
              <a:t>, che significa dado: infatti, i più antichi giochi d’azzardo si facevano utilizzando dadi scommettendo sul numero che sarebbe uscito.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La scommessa</a:t>
            </a:r>
            <a:r>
              <a:rPr lang="it-IT" dirty="0" smtClean="0"/>
              <a:t> è in denaro e per tradizione le quote si pagano in contanti. In linea di principio, qualsiasi attività ludica che presenti incertezze sul risultato finale e si presta a scommesse, è un gioco d’azzardo.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B015-BBE9-48A9-96AB-41ABECA24A56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411760" y="980728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Cos’è il gioco d’azzardo?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13313" name="Picture 1" descr="C:\Users\Master\Desktop\Foto Ludopatia\l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01008"/>
            <a:ext cx="3240360" cy="27003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230832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Per una percentuale </a:t>
            </a:r>
            <a:r>
              <a:rPr lang="it-IT" dirty="0" smtClean="0"/>
              <a:t>non trascurabile dei giocatori, il gioco però diventa una </a:t>
            </a:r>
            <a:r>
              <a:rPr lang="it-IT" b="1" dirty="0" smtClean="0"/>
              <a:t>patologia</a:t>
            </a:r>
            <a:r>
              <a:rPr lang="it-IT" dirty="0" smtClean="0"/>
              <a:t>, analoga per dipendenza a quella della droga o dell’alcool.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 giocatori </a:t>
            </a:r>
            <a:r>
              <a:rPr lang="it-IT" dirty="0" smtClean="0"/>
              <a:t>sono “costretti” a giocare, assumono un impulso incontrollato: si gioca più denaro del previsto, per tempi sempre più lunghi e più di quanto si era preventivato.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Nel gioco patologico </a:t>
            </a:r>
            <a:r>
              <a:rPr lang="it-IT" dirty="0" smtClean="0"/>
              <a:t>quindi s’invertono i ruoli: il soggetto del gioco non è più il giocatore ma il gioco stesso. Il gioco tiene in balia il giocatore, lo fa stare al gioco.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Non esiste più l’identità dell’uomo </a:t>
            </a:r>
            <a:r>
              <a:rPr lang="it-IT" dirty="0" smtClean="0"/>
              <a:t>al tavolo ma ciò che da lui è giocato. Il tempo giocato assume il ritmo del mondo del lavoro e perde la sua valenza liberatrice.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8FEA-0697-4974-8A5A-4BD80FDC67EA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979712" y="98072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Quando il gioco diventa una patologia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10241" name="Picture 1" descr="C:\Users\Master\Desktop\Foto Ludopatia\l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149080"/>
            <a:ext cx="3312368" cy="21488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203132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Il gioco d’azzardo patologico </a:t>
            </a:r>
            <a:r>
              <a:rPr lang="it-IT" dirty="0" smtClean="0"/>
              <a:t>è un termine che stiamo cominciando a sentire un po’ troppo frequentemente. E’ un disturbo o meglio una malattia comportamentale rientrante nella categoria dei disturbi degli impulsi incontrollati.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Il giocatore dipendente</a:t>
            </a:r>
            <a:r>
              <a:rPr lang="it-IT" dirty="0" smtClean="0"/>
              <a:t> vive l’eccitazione del rischio, tanto più forte quanto più è alta la posta. Il giocatore patologico sa come funziona il mondo del gioco d’azzardo, ma non riesce a fermarsi, sia se sta vincendo o se sta perdendo. Sembra quasi che </a:t>
            </a:r>
            <a:r>
              <a:rPr lang="it-IT" b="1" dirty="0" smtClean="0"/>
              <a:t>il malato di </a:t>
            </a:r>
            <a:r>
              <a:rPr lang="it-IT" b="1" dirty="0" err="1" smtClean="0"/>
              <a:t>azzardopatia</a:t>
            </a:r>
            <a:r>
              <a:rPr lang="it-IT" b="1" dirty="0" smtClean="0"/>
              <a:t> non giochi per vincere, ma per perdere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B022-EAB4-42D7-B029-DD6CFA2EC6D9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979712" y="98072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 gioco d’azzardo patologico</a:t>
            </a:r>
          </a:p>
        </p:txBody>
      </p:sp>
      <p:pic>
        <p:nvPicPr>
          <p:cNvPr id="9217" name="Picture 1" descr="C:\Users\Master\Desktop\Foto Ludopatia\l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89040"/>
            <a:ext cx="4409379" cy="23042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4247317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La crescita della patologia</a:t>
            </a:r>
            <a:r>
              <a:rPr lang="it-IT" dirty="0" smtClean="0"/>
              <a:t> è aumentata con la crisi economica che il nostro Paese sta attraversando, si tenta la sorte, il colpo che può cambiare la vita. Nelle statistiche a rincorrere la Dea Bendata, a cercare il colpo magico ci sono tutti, giovani, anziani, uomini e donne, disoccupati e lavoratori.</a:t>
            </a:r>
          </a:p>
          <a:p>
            <a:pPr algn="just"/>
            <a:endParaRPr lang="it-IT" b="1" dirty="0" smtClean="0">
              <a:solidFill>
                <a:srgbClr val="FF0000"/>
              </a:solidFill>
            </a:endParaRP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Tentare la fortuna </a:t>
            </a:r>
            <a:r>
              <a:rPr lang="it-IT" dirty="0" smtClean="0"/>
              <a:t>però svuota le tasche degli italiani e riempie quelle dello Stato. Aumentano le pubblicità, i bar e le tabaccherie che vendono i biglietti della fortuna: si può definire un gioco d’azzardo legalizzato.</a:t>
            </a:r>
          </a:p>
          <a:p>
            <a:pPr algn="just"/>
            <a:endParaRPr lang="it-IT" b="1" dirty="0" smtClean="0">
              <a:solidFill>
                <a:srgbClr val="FF0000"/>
              </a:solidFill>
            </a:endParaRP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La dipendenza </a:t>
            </a:r>
            <a:r>
              <a:rPr lang="it-IT" dirty="0" smtClean="0"/>
              <a:t>riduce il giocatore a isolarsi da tutto, dalla famiglia, dagli amici e dagli impegni lavorativi. Nasconde il suo problema, è un bravo attore. </a:t>
            </a:r>
          </a:p>
          <a:p>
            <a:pPr algn="just"/>
            <a:endParaRPr lang="it-IT" b="1" dirty="0" smtClean="0">
              <a:solidFill>
                <a:srgbClr val="FF0000"/>
              </a:solidFill>
            </a:endParaRP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Il giocatore compulsivo </a:t>
            </a:r>
            <a:r>
              <a:rPr lang="it-IT" dirty="0" smtClean="0"/>
              <a:t>non chiede aiuto e per lui affrontare le emozioni scaturite dallo stress del gioco malato, può diventare travolgente. Per alcuni il </a:t>
            </a:r>
            <a:r>
              <a:rPr lang="it-IT" b="1" dirty="0" smtClean="0"/>
              <a:t>suicidio</a:t>
            </a:r>
            <a:r>
              <a:rPr lang="it-IT" dirty="0" smtClean="0"/>
              <a:t> sembra essere una soluzione per smettere, forse l’unica.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F920-CA3F-43AD-BE26-08966C162E39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Gioco d’azzardo e suicidio: la colpa è anche della crisi economica?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452431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Oggi in Italia </a:t>
            </a:r>
            <a:r>
              <a:rPr lang="it-IT" dirty="0" smtClean="0"/>
              <a:t>sono offerte </a:t>
            </a:r>
            <a:r>
              <a:rPr lang="it-IT" b="1" dirty="0" smtClean="0"/>
              <a:t>51 tipologie di gioco </a:t>
            </a:r>
            <a:r>
              <a:rPr lang="it-IT" dirty="0" smtClean="0"/>
              <a:t>tra lotterie, varietà di slot, scommesse online, dagli eventi sportivi all’ippica.</a:t>
            </a:r>
          </a:p>
          <a:p>
            <a:pPr algn="just"/>
            <a:endParaRPr lang="it-IT" b="1" dirty="0" smtClean="0">
              <a:solidFill>
                <a:srgbClr val="FF0000"/>
              </a:solidFill>
            </a:endParaRP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107,3 miliardi di euro </a:t>
            </a:r>
            <a:r>
              <a:rPr lang="it-IT" dirty="0" smtClean="0"/>
              <a:t>sono i soldi spesi in totale dagli italiani per giocare nel 2018;</a:t>
            </a:r>
          </a:p>
          <a:p>
            <a:pPr algn="just"/>
            <a:endParaRPr lang="it-IT" b="1" dirty="0" smtClean="0">
              <a:solidFill>
                <a:srgbClr val="FF0000"/>
              </a:solidFill>
            </a:endParaRP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10 miliardi di euro </a:t>
            </a:r>
            <a:r>
              <a:rPr lang="it-IT" dirty="0" smtClean="0"/>
              <a:t>Le entrate che lo Stato nel 2018, di cui </a:t>
            </a:r>
            <a:r>
              <a:rPr lang="it-IT" b="1" dirty="0" smtClean="0"/>
              <a:t>4,7  miliardi dalle slot </a:t>
            </a:r>
            <a:r>
              <a:rPr lang="it-IT" b="1" dirty="0" err="1" smtClean="0"/>
              <a:t>machine</a:t>
            </a:r>
            <a:r>
              <a:rPr lang="it-IT" b="1" dirty="0" smtClean="0"/>
              <a:t>;</a:t>
            </a:r>
          </a:p>
          <a:p>
            <a:pPr algn="just"/>
            <a:endParaRPr lang="it-IT" b="1" dirty="0" smtClean="0">
              <a:solidFill>
                <a:srgbClr val="FF0000"/>
              </a:solidFill>
            </a:endParaRP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857 milioni di euro </a:t>
            </a:r>
            <a:r>
              <a:rPr lang="it-IT" dirty="0" smtClean="0"/>
              <a:t>la spesa per i giochi online nel 2018, </a:t>
            </a:r>
            <a:r>
              <a:rPr lang="it-IT" b="1" dirty="0" smtClean="0"/>
              <a:t>il 18,5% in più rispetto all’anno 2017;</a:t>
            </a:r>
          </a:p>
          <a:p>
            <a:pPr algn="just"/>
            <a:endParaRPr lang="it-IT" b="1" dirty="0" smtClean="0">
              <a:solidFill>
                <a:srgbClr val="FF0000"/>
              </a:solidFill>
            </a:endParaRP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Per contro, la spesa delle famiglie </a:t>
            </a:r>
            <a:r>
              <a:rPr lang="it-IT" b="1" dirty="0" smtClean="0"/>
              <a:t>per l’abbigliamento è scesa in media del 25%</a:t>
            </a:r>
            <a:r>
              <a:rPr lang="it-IT" dirty="0" smtClean="0"/>
              <a:t> negli ultimi 10 anni. </a:t>
            </a:r>
            <a:r>
              <a:rPr lang="it-IT" b="1" dirty="0" smtClean="0"/>
              <a:t>Quella per cibi e bevande si è abbassata di 5 punti</a:t>
            </a:r>
            <a:r>
              <a:rPr lang="it-IT" dirty="0" smtClean="0"/>
              <a:t>: </a:t>
            </a:r>
            <a:r>
              <a:rPr lang="it-IT" b="1" dirty="0" smtClean="0"/>
              <a:t>dimezzate le spese odontoiatriche.</a:t>
            </a:r>
            <a:r>
              <a:rPr lang="it-IT" dirty="0" smtClean="0"/>
              <a:t> </a:t>
            </a:r>
            <a:r>
              <a:rPr lang="it-IT" b="1" dirty="0" smtClean="0"/>
              <a:t>La gente si cura meno e con ridotta attenzione alla medicina preventiva</a:t>
            </a:r>
            <a:r>
              <a:rPr lang="it-IT" dirty="0" smtClean="0"/>
              <a:t>. Ma si spende sempre più per giocare. (Dati: Inchiesta Famiglia Cristiana, n. 24/2019)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68E47-7F67-487D-ADF3-32DC1A224E41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 cifre dell’emergenza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147732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Siamo in presenza di una vera e propria  emergenza sociale</a:t>
            </a:r>
            <a:r>
              <a:rPr lang="it-IT" dirty="0" smtClean="0"/>
              <a:t>, confermata dallo</a:t>
            </a:r>
            <a:r>
              <a:rPr lang="it-IT" b="1" dirty="0" smtClean="0"/>
              <a:t> studio promosso dal Comune di Milano </a:t>
            </a:r>
            <a:r>
              <a:rPr lang="it-IT" dirty="0" smtClean="0"/>
              <a:t>e realizzato dall’I</a:t>
            </a:r>
            <a:r>
              <a:rPr lang="it-IT" b="1" dirty="0" smtClean="0"/>
              <a:t>stituto di fisiologia clinica del Consiglio nazionale delle ricerche,</a:t>
            </a:r>
            <a:r>
              <a:rPr lang="it-IT" dirty="0" smtClean="0"/>
              <a:t> che ha scavato a fondo</a:t>
            </a:r>
            <a:r>
              <a:rPr lang="it-IT" b="1" dirty="0" smtClean="0"/>
              <a:t> sul binomio “giovani e gioco” </a:t>
            </a:r>
            <a:r>
              <a:rPr lang="it-IT" dirty="0" smtClean="0"/>
              <a:t>analizzando le risposte di 3.455 studenti di scuole superiori milanesi tra 15 e 19 anni. 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68E47-7F67-487D-ADF3-32DC1A224E41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Minori persi tra videogiochi e slot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a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284984"/>
            <a:ext cx="5244723" cy="295232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Gioco d’azzardo e ludopatia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175432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 dati sono stati presentati </a:t>
            </a:r>
            <a:r>
              <a:rPr lang="it-IT" dirty="0" smtClean="0"/>
              <a:t>da Rete civica Milano No Slot. Primo numero che affiora: il 10% degli studenti risulta essere utilizzatore compulsivo di Internet. Schiavo del web.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E anche se le ragazze </a:t>
            </a:r>
            <a:r>
              <a:rPr lang="it-IT" dirty="0" smtClean="0"/>
              <a:t>trascorrono più tempo in rete, sono i maschi a lasciarsi “stregare” di più dai giochi virtuali e a non resistere alla tentazione di comprare “vite” per prolungare il divertimento: nei giorni di vacanza, il 6% supera le sei ore davanti allo schermo. 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68E47-7F67-487D-ADF3-32DC1A224E41}" type="datetime1">
              <a:rPr lang="it-IT" smtClean="0"/>
              <a:pPr/>
              <a:t>23/12/2019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98072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Minori, utilizzatori compulsivi di Internet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az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429000"/>
            <a:ext cx="4328350" cy="288032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</TotalTime>
  <Words>1357</Words>
  <Application>Microsoft Office PowerPoint</Application>
  <PresentationFormat>Presentazione su schermo (4:3)</PresentationFormat>
  <Paragraphs>179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 Gioco d’azzardo e ludopatia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   Gioco d’azzardo e ludopatia    </vt:lpstr>
      <vt:lpstr>Confrontiamoci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Gioco d'azzardo e ludopatia</dc:title>
  <dc:creator>Francesco Cannizzaro</dc:creator>
  <cp:lastModifiedBy>Master</cp:lastModifiedBy>
  <cp:revision>321</cp:revision>
  <dcterms:created xsi:type="dcterms:W3CDTF">2019-05-12T15:37:05Z</dcterms:created>
  <dcterms:modified xsi:type="dcterms:W3CDTF">2019-12-23T17:17:25Z</dcterms:modified>
</cp:coreProperties>
</file>